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3"/>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Lst>
  <p:sldSz cx="9144000" cy="5143500" type="screen16x9"/>
  <p:notesSz cx="9144000" cy="5143500"/>
  <p:embeddedFontLst>
    <p:embeddedFont>
      <p:font typeface="Calibri" panose="020F0502020204030204" pitchFamily="34" charset="0"/>
      <p:regular r:id="rId24"/>
      <p:bold r:id="rId25"/>
      <p:italic r:id="rId26"/>
      <p:boldItalic r:id="rId27"/>
    </p:embeddedFont>
    <p:embeddedFont>
      <p:font typeface="微软雅黑" panose="020B0503020204020204" pitchFamily="34" charset="-122"/>
      <p:regular r:id="rId28"/>
      <p:bold r:id="rId29"/>
    </p:embeddedFont>
    <p:embeddedFont>
      <p:font typeface="等线" panose="02010600030101010101" pitchFamily="2" charset="-122"/>
      <p:regular r:id="rId30"/>
      <p:bold r:id="rId31"/>
    </p:embeddedFont>
    <p:embeddedFont>
      <p:font typeface="Open Sans" panose="020B0604020202020204" charset="0"/>
      <p:regular r:id="rId32"/>
      <p:bold r:id="rId33"/>
      <p:italic r:id="rId34"/>
      <p:boldItalic r:id="rId35"/>
    </p:embeddedFont>
    <p:embeddedFont>
      <p:font typeface="Wingdings 2" panose="05020102010507070707" pitchFamily="18" charset="2"/>
      <p:regular r:id="rId36"/>
    </p:embeddedFont>
    <p:embeddedFont>
      <p:font typeface="宋体" panose="02010600030101010101" pitchFamily="2" charset="-122"/>
      <p:regular r:id="rId37"/>
    </p:embeddedFont>
    <p:embeddedFont>
      <p:font typeface="Economica" panose="020B0604020202020204" charset="0"/>
      <p:regular r:id="rId38"/>
      <p:bold r:id="rId39"/>
      <p:italic r:id="rId40"/>
      <p:boldItalic r:id="rId41"/>
    </p:embeddedFont>
    <p:embeddedFont>
      <p:font typeface="Muli Regular" panose="020B0604020202020204" charset="0"/>
      <p:regular r:id="rId42"/>
      <p:bold r:id="rId43"/>
      <p:italic r:id="rId44"/>
      <p:boldItalic r:id="rId45"/>
    </p:embeddedFont>
    <p:embeddedFont>
      <p:font typeface="黑体" panose="02010609060101010101" pitchFamily="49" charset="-122"/>
      <p:regular r:id="rId46"/>
    </p:embeddedFont>
    <p:embeddedFont>
      <p:font typeface="Muli"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35" d="100"/>
          <a:sy n="135" d="100"/>
        </p:scale>
        <p:origin x="924" y="12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adv_</a:t>
            </a:r>
            <a:r>
              <a:rPr lang="en-US" altLang="zh-CN" smtClean="0">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孪生流程  </a:t>
            </a:r>
            <a:r>
              <a:rPr lang="en-US" altLang="zh-CN" smtClean="0"/>
              <a:t>https://github.com/rzninvo/Digital-Twin-of-a-Traffic-Scene-Using-RSU-and-AWSIM</a:t>
            </a:r>
          </a:p>
          <a:p>
            <a:pPr marL="158750" indent="0">
              <a:buNone/>
            </a:pPr>
            <a:r>
              <a:rPr lang="en-US" altLang="zh-CN" smtClean="0"/>
              <a:t>3D</a:t>
            </a:r>
            <a:r>
              <a:rPr lang="zh-CN" altLang="en-US" smtClean="0"/>
              <a:t>跟踪</a:t>
            </a:r>
            <a:endParaRPr lang="en-US" altLang="zh-CN" smtClean="0"/>
          </a:p>
          <a:p>
            <a:pPr marL="158750" indent="0">
              <a:buNone/>
            </a:pPr>
            <a:r>
              <a:rPr lang="en-US" altLang="zh-CN" smtClean="0"/>
              <a:t>https://github.com/tianweiy/CenterPoint</a:t>
            </a:r>
          </a:p>
          <a:p>
            <a:pPr marL="158750" indent="0">
              <a:buNone/>
            </a:pPr>
            <a:r>
              <a:rPr lang="en-US" altLang="zh-CN" smtClean="0"/>
              <a:t>https://github.com/zhangyanyu0722/Carla_3D_Tracking</a:t>
            </a:r>
          </a:p>
          <a:p>
            <a:pPr marL="158750" indent="0">
              <a:buNone/>
            </a:pPr>
            <a:endParaRPr lang="en-US" altLang="zh-CN" smtClean="0"/>
          </a:p>
          <a:p>
            <a:pPr marL="158750" indent="0">
              <a:buNone/>
            </a:pP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基于文本生成代码场景的三维驾驶场景实时大模型</a:t>
            </a:r>
            <a:endParaRPr lang="zh-CN" altLang="en-US"/>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smtClean="0"/>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网络连接</a:t>
            </a:r>
            <a:endParaRPr lang="en-US" altLang="zh-CN" sz="1100" b="1" smtClean="0">
              <a:solidFill>
                <a:srgbClr val="39373D"/>
              </a:solidFill>
              <a:latin typeface="Muli"/>
              <a:ea typeface="Muli"/>
              <a:cs typeface="Muli"/>
              <a:sym typeface="Muli"/>
            </a:endParaRPr>
          </a:p>
          <a:p>
            <a:pPr marL="0" indent="0">
              <a:buNone/>
            </a:pPr>
            <a:r>
              <a:rPr lang="zh-CN" altLang="en-US" sz="1100" b="1" smtClean="0">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t>LibCarla </a:t>
            </a:r>
            <a:r>
              <a:rPr lang="zh-CN" altLang="en-US" smtClean="0"/>
              <a:t>客户端： </a:t>
            </a:r>
            <a:r>
              <a:rPr lang="en-US" smtClean="0"/>
              <a:t>PythonAPI\carla\dependencies\lib\carla_client_debug.lib</a:t>
            </a:r>
          </a:p>
          <a:p>
            <a:pPr marL="0" lvl="0" indent="0" algn="l" rtl="0">
              <a:spcBef>
                <a:spcPts val="0"/>
              </a:spcBef>
              <a:spcAft>
                <a:spcPts val="0"/>
              </a:spcAft>
              <a:buClr>
                <a:schemeClr val="dk1"/>
              </a:buClr>
              <a:buSzPts val="1100"/>
              <a:buFont typeface="Arial"/>
              <a:buNone/>
            </a:pPr>
            <a:r>
              <a:rPr lang="en-US" altLang="zh-CN" smtClean="0"/>
              <a:t>LibCarla </a:t>
            </a:r>
            <a:r>
              <a:rPr lang="zh-CN" altLang="en-US" smtClean="0"/>
              <a:t>服务端：</a:t>
            </a:r>
            <a:r>
              <a:rPr lang="en-US" altLang="zh-CN" baseline="0" smtClean="0"/>
              <a:t> Unreal\CarlaUE4\Plugins\Carla\CarlaDependencies\lib\carla_server_debug.lib</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smtClean="0"/>
              <a:t>包含传输协议（</a:t>
            </a:r>
            <a:r>
              <a:rPr lang="en-US" altLang="zh-CN" smtClean="0"/>
              <a:t>TCP</a:t>
            </a:r>
            <a:r>
              <a:rPr lang="zh-CN" altLang="en-US" smtClean="0"/>
              <a:t>、</a:t>
            </a:r>
            <a:r>
              <a:rPr lang="en-US" altLang="zh-CN" smtClean="0"/>
              <a:t>HTTP</a:t>
            </a:r>
            <a:r>
              <a:rPr lang="zh-CN" altLang="en-US" smtClean="0"/>
              <a:t>） 和 序列化协议，</a:t>
            </a:r>
            <a:r>
              <a:rPr lang="en-US" altLang="zh-CN" smtClean="0"/>
              <a:t>Carla</a:t>
            </a:r>
            <a:r>
              <a:rPr lang="zh-CN" altLang="en-US" smtClean="0"/>
              <a:t>使用</a:t>
            </a:r>
            <a:r>
              <a:rPr lang="en-US" altLang="zh-CN" smtClean="0"/>
              <a:t>TCP</a:t>
            </a:r>
            <a:r>
              <a:rPr lang="zh-CN" altLang="en-US" smtClean="0"/>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smtClean="0">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mtClean="0">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2024/7/17</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smtClean="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a:t>
            </a: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2024/7/17</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2024/7/17</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2024/7/17</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07026" y="3920052"/>
            <a:ext cx="133839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2932029" y="4466273"/>
            <a:ext cx="2298003"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感</a:t>
            </a:r>
            <a:r>
              <a:rPr lang="zh-CN" altLang="en-US" b="1" smtClean="0">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规</a:t>
            </a:r>
            <a:r>
              <a:rPr lang="zh-CN" altLang="en-US" b="1" smtClean="0">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控</a:t>
            </a:r>
            <a:r>
              <a:rPr lang="zh-CN" altLang="en-US" b="1" smtClean="0">
                <a:solidFill>
                  <a:schemeClr val="tx1"/>
                </a:solidFill>
              </a:rPr>
              <a:t>制</a:t>
            </a:r>
            <a:endParaRPr lang="zh-CN" altLang="en-US" b="1">
              <a:solidFill>
                <a:schemeClr val="tx1"/>
              </a:solidFill>
            </a:endParaRPr>
          </a:p>
        </p:txBody>
      </p:sp>
      <p:sp>
        <p:nvSpPr>
          <p:cNvPr id="57" name="矩形 56"/>
          <p:cNvSpPr/>
          <p:nvPr/>
        </p:nvSpPr>
        <p:spPr>
          <a:xfrm>
            <a:off x="2778642" y="3807170"/>
            <a:ext cx="2523460"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92022" y="414683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H="1" flipV="1">
            <a:off x="4076223" y="4257006"/>
            <a:ext cx="4808" cy="20926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5" y="3434565"/>
            <a:ext cx="9368"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2937423" y="3904136"/>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a:t>
            </a:r>
            <a:endParaRPr lang="zh-CN" altLang="en-US" b="1">
              <a:solidFill>
                <a:schemeClr val="tx1"/>
              </a:solidFill>
            </a:endParaRPr>
          </a:p>
        </p:txBody>
      </p:sp>
      <p:sp>
        <p:nvSpPr>
          <p:cNvPr id="36" name="圆角矩形 35"/>
          <p:cNvSpPr/>
          <p:nvPr/>
        </p:nvSpPr>
        <p:spPr>
          <a:xfrm>
            <a:off x="4857383" y="3927280"/>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人</a:t>
            </a:r>
            <a:endParaRPr lang="zh-CN" altLang="en-US" b="1">
              <a:solidFill>
                <a:schemeClr val="tx1"/>
              </a:solidFill>
            </a:endParaRPr>
          </a:p>
        </p:txBody>
      </p:sp>
    </p:spTree>
    <p:extLst>
      <p:ext uri="{BB962C8B-B14F-4D97-AF65-F5344CB8AC3E}">
        <p14:creationId xmlns:p14="http://schemas.microsoft.com/office/powerpoint/2010/main" val="185450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5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a:extLst>
              <a:ext uri="{FF2B5EF4-FFF2-40B4-BE49-F238E27FC236}">
                <a16:creationId xmlns:a16="http://schemas.microsoft.com/office/drawing/2014/main" id="{095CBC8D-E7B6-7E08-F152-667FDBAF47EE}"/>
              </a:ext>
            </a:extLst>
          </p:cNvPr>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a:extLst>
              <a:ext uri="{FF2B5EF4-FFF2-40B4-BE49-F238E27FC236}">
                <a16:creationId xmlns:a16="http://schemas.microsoft.com/office/drawing/2014/main" id="{095CBC8D-E7B6-7E08-F152-667FDBAF47EE}"/>
              </a:ext>
            </a:extLst>
          </p:cNvPr>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车辆轨迹</a:t>
            </a:r>
            <a:endParaRPr lang="en-US" altLang="zh-CN" sz="1100" dirty="0">
              <a:solidFill>
                <a:schemeClr val="tx1"/>
              </a:solidFill>
            </a:endParaRPr>
          </a:p>
        </p:txBody>
      </p:sp>
      <p:sp>
        <p:nvSpPr>
          <p:cNvPr id="60" name="圆角矩形 59">
            <a:extLst>
              <a:ext uri="{FF2B5EF4-FFF2-40B4-BE49-F238E27FC236}">
                <a16:creationId xmlns:a16="http://schemas.microsoft.com/office/drawing/2014/main" id="{095CBC8D-E7B6-7E08-F152-667FDBAF47EE}"/>
              </a:ext>
            </a:extLst>
          </p:cNvPr>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smtClean="0">
                <a:solidFill>
                  <a:schemeClr val="tx1"/>
                </a:solidFill>
              </a:rPr>
              <a:t>3D</a:t>
            </a:r>
            <a:r>
              <a:rPr lang="zh-CN" altLang="en-US" sz="1100" smtClean="0">
                <a:solidFill>
                  <a:schemeClr val="tx1"/>
                </a:solidFill>
              </a:rPr>
              <a:t>跟踪</a:t>
            </a:r>
            <a:endParaRPr lang="en-US" altLang="zh-CN" sz="1100" dirty="0">
              <a:solidFill>
                <a:schemeClr val="tx1"/>
              </a:solidFill>
            </a:endParaRPr>
          </a:p>
        </p:txBody>
      </p:sp>
      <p:sp>
        <p:nvSpPr>
          <p:cNvPr id="61" name="圆角矩形 60">
            <a:extLst>
              <a:ext uri="{FF2B5EF4-FFF2-40B4-BE49-F238E27FC236}">
                <a16:creationId xmlns:a16="http://schemas.microsoft.com/office/drawing/2014/main" id="{095CBC8D-E7B6-7E08-F152-667FDBAF47EE}"/>
              </a:ext>
            </a:extLst>
          </p:cNvPr>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姿态估计</a:t>
            </a:r>
            <a:endParaRPr lang="en-US" altLang="zh-CN" sz="1100" dirty="0">
              <a:solidFill>
                <a:schemeClr val="tx1"/>
              </a:solidFill>
            </a:endParaRPr>
          </a:p>
        </p:txBody>
      </p:sp>
    </p:spTree>
    <p:extLst>
      <p:ext uri="{BB962C8B-B14F-4D97-AF65-F5344CB8AC3E}">
        <p14:creationId xmlns:p14="http://schemas.microsoft.com/office/powerpoint/2010/main" val="228240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smtClean="0">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腹侧</a:t>
            </a:r>
            <a:r>
              <a:rPr lang="zh-CN" altLang="en-US" b="1">
                <a:solidFill>
                  <a:schemeClr val="tx1"/>
                </a:solidFill>
              </a:rPr>
              <a:t>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背侧</a:t>
            </a:r>
            <a:r>
              <a:rPr lang="zh-CN" altLang="en-US" b="1">
                <a:solidFill>
                  <a:schemeClr val="tx1"/>
                </a:solidFill>
              </a:rPr>
              <a:t>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MT/</a:t>
            </a:r>
          </a:p>
          <a:p>
            <a:pPr algn="ctr"/>
            <a:r>
              <a:rPr lang="en-US" altLang="zh-CN" b="1" smtClean="0">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脑桥</a:t>
            </a:r>
            <a:r>
              <a:rPr lang="en-US" altLang="zh-CN" sz="1000" b="1" smtClean="0">
                <a:solidFill>
                  <a:schemeClr val="tx1"/>
                </a:solidFill>
              </a:rPr>
              <a:t>/</a:t>
            </a:r>
            <a:r>
              <a:rPr lang="zh-CN" altLang="en-US" sz="1000" b="1" smtClean="0">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上丘</a:t>
            </a:r>
            <a:r>
              <a:rPr lang="en-US" altLang="zh-CN" sz="1000" b="1" smtClean="0">
                <a:solidFill>
                  <a:schemeClr val="tx1"/>
                </a:solidFill>
              </a:rPr>
              <a:t>/</a:t>
            </a:r>
            <a:r>
              <a:rPr lang="zh-CN" altLang="en-US" sz="1000" b="1" smtClean="0">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外侧通路</a:t>
            </a:r>
            <a:r>
              <a:rPr lang="en-US" altLang="zh-CN" sz="1000" b="1" smtClean="0">
                <a:solidFill>
                  <a:schemeClr val="tx1"/>
                </a:solidFill>
              </a:rPr>
              <a:t>:</a:t>
            </a:r>
            <a:r>
              <a:rPr lang="zh-CN" altLang="en-US" sz="1000" b="1" smtClean="0">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腹内侧通路</a:t>
            </a:r>
            <a:r>
              <a:rPr lang="en-US" altLang="zh-CN" sz="1000" b="1" smtClean="0">
                <a:solidFill>
                  <a:schemeClr val="tx1"/>
                </a:solidFill>
              </a:rPr>
              <a:t>:</a:t>
            </a:r>
            <a:r>
              <a:rPr lang="zh-CN" altLang="en-US" sz="1000" b="1" smtClean="0">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多巴胺</a:t>
            </a:r>
            <a:endParaRPr lang="en-US" altLang="zh-CN" sz="1000" b="1" smtClean="0">
              <a:solidFill>
                <a:schemeClr val="tx1"/>
              </a:solidFill>
            </a:endParaRPr>
          </a:p>
          <a:p>
            <a:pPr algn="ctr"/>
            <a:r>
              <a:rPr lang="en-US" altLang="zh-CN" sz="1000" b="1" smtClean="0">
                <a:solidFill>
                  <a:schemeClr val="tx1"/>
                </a:solidFill>
              </a:rPr>
              <a:t>(</a:t>
            </a:r>
            <a:r>
              <a:rPr lang="zh-CN" altLang="en-US" sz="1000" b="1" smtClean="0">
                <a:solidFill>
                  <a:schemeClr val="tx1"/>
                </a:solidFill>
              </a:rPr>
              <a:t>时间差分误差</a:t>
            </a:r>
            <a:r>
              <a:rPr lang="en-US" altLang="zh-CN" sz="1000" b="1" smtClean="0">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中脑腹侧被盖区</a:t>
            </a:r>
            <a:r>
              <a:rPr lang="en-US" altLang="zh-CN" sz="1000" b="1" smtClean="0">
                <a:solidFill>
                  <a:schemeClr val="tx1"/>
                </a:solidFill>
              </a:rPr>
              <a:t>/</a:t>
            </a:r>
            <a:r>
              <a:rPr lang="zh-CN" altLang="en-US" sz="1000" b="1" smtClean="0">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筛选</a:t>
            </a:r>
            <a:endParaRPr lang="en-US" altLang="zh-CN" sz="1000" b="1" smtClean="0">
              <a:solidFill>
                <a:schemeClr val="tx1"/>
              </a:solidFill>
            </a:endParaRPr>
          </a:p>
          <a:p>
            <a:pPr algn="ctr"/>
            <a:r>
              <a:rPr lang="zh-CN" altLang="en-US" sz="1000" b="1" smtClean="0">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前额叶皮层</a:t>
            </a:r>
            <a:endParaRPr lang="zh-CN" altLang="en-US" sz="1000" b="1">
              <a:solidFill>
                <a:schemeClr val="tx1"/>
              </a:solidFill>
            </a:endParaRPr>
          </a:p>
        </p:txBody>
      </p:sp>
    </p:spTree>
    <p:extLst>
      <p:ext uri="{BB962C8B-B14F-4D97-AF65-F5344CB8AC3E}">
        <p14:creationId xmlns:p14="http://schemas.microsoft.com/office/powerpoint/2010/main" val="2468319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843282"/>
            <a:ext cx="4294208" cy="39359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29457" y="2378198"/>
            <a:ext cx="197636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PythonAPI/carla/source/libcarla/*.cpp</a:t>
            </a:r>
            <a:endParaRPr lang="zh-CN" altLang="en-US" sz="1200" b="1">
              <a:solidFill>
                <a:schemeClr val="bg1">
                  <a:lumMod val="50000"/>
                </a:schemeClr>
              </a:solidFill>
            </a:endParaRPr>
          </a:p>
        </p:txBody>
      </p:sp>
      <p:sp>
        <p:nvSpPr>
          <p:cNvPr id="30" name="矩形 29"/>
          <p:cNvSpPr/>
          <p:nvPr/>
        </p:nvSpPr>
        <p:spPr>
          <a:xfrm>
            <a:off x="2505817" y="1150926"/>
            <a:ext cx="2019804"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PythonAPI/carla/agent/*</a:t>
            </a:r>
            <a:endParaRPr lang="zh-CN" altLang="en-US" sz="1200" b="1">
              <a:solidFill>
                <a:schemeClr val="bg1">
                  <a:lumMod val="50000"/>
                </a:schemeClr>
              </a:solidFill>
            </a:endParaRPr>
          </a:p>
        </p:txBody>
      </p:sp>
      <p:sp>
        <p:nvSpPr>
          <p:cNvPr id="32" name="矩形 31"/>
          <p:cNvSpPr/>
          <p:nvPr/>
        </p:nvSpPr>
        <p:spPr>
          <a:xfrm>
            <a:off x="1147441" y="91833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PythonAPI/carla/source/Carla/command.py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Tree>
    <p:extLst>
      <p:ext uri="{BB962C8B-B14F-4D97-AF65-F5344CB8AC3E}">
        <p14:creationId xmlns:p14="http://schemas.microsoft.com/office/powerpoint/2010/main" val="4272108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launch</a:t>
            </a:r>
            <a:endParaRPr lang="zh-CN" altLang="en-US"/>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PythonAPI</a:t>
            </a:r>
            <a:endParaRPr lang="zh-CN" altLang="en-US"/>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LibCarla</a:t>
            </a:r>
            <a:endParaRPr lang="zh-CN" altLang="en-US"/>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osm2odr</a:t>
            </a:r>
            <a:endParaRPr lang="zh-CN" altLang="en-US"/>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setup</a:t>
            </a:r>
            <a:endParaRPr lang="zh-CN" altLang="en-US"/>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downloadplugin</a:t>
            </a:r>
            <a:endParaRPr lang="zh-CN" altLang="en-US"/>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Tree>
    <p:extLst>
      <p:ext uri="{BB962C8B-B14F-4D97-AF65-F5344CB8AC3E}">
        <p14:creationId xmlns:p14="http://schemas.microsoft.com/office/powerpoint/2010/main" val="167398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8285</TotalTime>
  <Words>2275</Words>
  <Application>Microsoft Office PowerPoint</Application>
  <PresentationFormat>全屏显示(16:9)</PresentationFormat>
  <Paragraphs>600</Paragraphs>
  <Slides>19</Slides>
  <Notes>19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Wingdings</vt:lpstr>
      <vt:lpstr>Calibri</vt:lpstr>
      <vt:lpstr>微软雅黑</vt:lpstr>
      <vt:lpstr>等线</vt:lpstr>
      <vt:lpstr>Arial</vt:lpstr>
      <vt:lpstr>Open Sans</vt:lpstr>
      <vt:lpstr>Wingdings 2</vt:lpstr>
      <vt:lpstr>宋体</vt:lpstr>
      <vt:lpstr>Economica</vt:lpstr>
      <vt:lpstr>Muli Regular</vt:lpstr>
      <vt:lpstr>黑体</vt:lpstr>
      <vt:lpstr>Muli</vt:lpstr>
      <vt:lpstr>Times New Roman</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779</cp:revision>
  <dcterms:created xsi:type="dcterms:W3CDTF">2020-04-29T14:54:23Z</dcterms:created>
  <dcterms:modified xsi:type="dcterms:W3CDTF">2024-07-18T07:31:44Z</dcterms:modified>
</cp:coreProperties>
</file>